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2" r:id="rId3"/>
    <p:sldId id="284" r:id="rId4"/>
    <p:sldId id="299" r:id="rId5"/>
    <p:sldId id="303" r:id="rId6"/>
    <p:sldId id="307" r:id="rId7"/>
    <p:sldId id="308" r:id="rId8"/>
    <p:sldId id="309" r:id="rId9"/>
    <p:sldId id="306" r:id="rId10"/>
    <p:sldId id="297" r:id="rId11"/>
    <p:sldId id="301" r:id="rId12"/>
    <p:sldId id="289" r:id="rId13"/>
    <p:sldId id="302" r:id="rId14"/>
    <p:sldId id="304" r:id="rId15"/>
    <p:sldId id="296" r:id="rId16"/>
    <p:sldId id="28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323694"/>
    <a:srgbClr val="2F3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566" autoAdjust="0"/>
  </p:normalViewPr>
  <p:slideViewPr>
    <p:cSldViewPr snapToGrid="0">
      <p:cViewPr varScale="1">
        <p:scale>
          <a:sx n="61" d="100"/>
          <a:sy n="61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D387E-C120-4643-89FE-386426DDFE16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6AE42-BBEF-4048-8B19-C7D6BEDF15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091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6AE42-BBEF-4048-8B19-C7D6BEDF15A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694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Сеть магазинов молодежной одежды </a:t>
            </a:r>
            <a:r>
              <a:rPr lang="ru-RU" dirty="0" err="1" smtClean="0"/>
              <a:t>Резёрвд</a:t>
            </a:r>
            <a:r>
              <a:rPr lang="ru-RU" baseline="0" dirty="0" smtClean="0"/>
              <a:t> – компания </a:t>
            </a:r>
            <a:r>
              <a:rPr lang="ru-RU" baseline="0" dirty="0" err="1" smtClean="0"/>
              <a:t>Ретрейдинг</a:t>
            </a:r>
            <a:r>
              <a:rPr lang="ru-RU" baseline="0" dirty="0" smtClean="0"/>
              <a:t>. Весь товар расположен в больших торговых залах. Товар сразу поступает в торговый зал (нет склада).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86AE42-BBEF-4048-8B19-C7D6BEDF15A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727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</a:t>
            </a:r>
            <a:r>
              <a:rPr lang="ru-RU" baseline="0" dirty="0" smtClean="0"/>
              <a:t> сканировании ценника можно сразу сравнить фактическое количество товара и плановое (то, которое должно находиться в торговом зале).  Продавец не тратит время на сверку с бумажными документами. Ему  сразу понятно, какое количество товара нужно найти.</a:t>
            </a:r>
          </a:p>
          <a:p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86AE42-BBEF-4048-8B19-C7D6BEDF15A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419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86AE42-BBEF-4048-8B19-C7D6BEDF15A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572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ADC9-5EA8-44C0-9B3C-7293E1D5BAC8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760D-8740-4AB0-B4A5-A953D5DCE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823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ADC9-5EA8-44C0-9B3C-7293E1D5BAC8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760D-8740-4AB0-B4A5-A953D5DCE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5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ADC9-5EA8-44C0-9B3C-7293E1D5BAC8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760D-8740-4AB0-B4A5-A953D5DCE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80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ADC9-5EA8-44C0-9B3C-7293E1D5BAC8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760D-8740-4AB0-B4A5-A953D5DCE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289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ADC9-5EA8-44C0-9B3C-7293E1D5BAC8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760D-8740-4AB0-B4A5-A953D5DCE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222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ADC9-5EA8-44C0-9B3C-7293E1D5BAC8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760D-8740-4AB0-B4A5-A953D5DCE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252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ADC9-5EA8-44C0-9B3C-7293E1D5BAC8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760D-8740-4AB0-B4A5-A953D5DCE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3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ADC9-5EA8-44C0-9B3C-7293E1D5BAC8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760D-8740-4AB0-B4A5-A953D5DCE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50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ADC9-5EA8-44C0-9B3C-7293E1D5BAC8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760D-8740-4AB0-B4A5-A953D5DCE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913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ADC9-5EA8-44C0-9B3C-7293E1D5BAC8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760D-8740-4AB0-B4A5-A953D5DCE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455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ADC9-5EA8-44C0-9B3C-7293E1D5BAC8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760D-8740-4AB0-B4A5-A953D5DCE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200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4ADC9-5EA8-44C0-9B3C-7293E1D5BAC8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1760D-8740-4AB0-B4A5-A953D5DCE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51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60828" y="1036340"/>
            <a:ext cx="91450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5400" b="1" dirty="0">
                <a:solidFill>
                  <a:srgbClr val="2F307C"/>
                </a:solidFill>
              </a:rPr>
              <a:t>Первый </a:t>
            </a:r>
            <a:r>
              <a:rPr lang="ru-RU" sz="5400" b="1" dirty="0" smtClean="0">
                <a:solidFill>
                  <a:srgbClr val="2F307C"/>
                </a:solidFill>
              </a:rPr>
              <a:t>БИТ и </a:t>
            </a:r>
            <a:r>
              <a:rPr lang="ru-RU" sz="5400" b="1" dirty="0" err="1" smtClean="0">
                <a:solidFill>
                  <a:srgbClr val="2F307C"/>
                </a:solidFill>
              </a:rPr>
              <a:t>Клеверенс</a:t>
            </a:r>
            <a:r>
              <a:rPr lang="ru-RU" sz="5400" b="1" dirty="0" smtClean="0">
                <a:solidFill>
                  <a:srgbClr val="2F307C"/>
                </a:solidFill>
              </a:rPr>
              <a:t>.</a:t>
            </a:r>
            <a:endParaRPr lang="ru-RU" sz="5400" b="1" dirty="0">
              <a:solidFill>
                <a:srgbClr val="2F307C"/>
              </a:solidFill>
            </a:endParaRPr>
          </a:p>
          <a:p>
            <a:pPr algn="ctr"/>
            <a:endParaRPr lang="ru-RU" sz="5400" b="1" dirty="0" smtClean="0">
              <a:solidFill>
                <a:srgbClr val="2F307C"/>
              </a:solidFill>
            </a:endParaRPr>
          </a:p>
          <a:p>
            <a:pPr algn="ctr"/>
            <a:r>
              <a:rPr lang="ru-RU" sz="5400" b="1" dirty="0" smtClean="0">
                <a:solidFill>
                  <a:srgbClr val="2F307C"/>
                </a:solidFill>
              </a:rPr>
              <a:t>Опыт внедрений </a:t>
            </a:r>
            <a:endParaRPr lang="ru-RU" sz="5400" b="1" dirty="0">
              <a:solidFill>
                <a:srgbClr val="2F307C"/>
              </a:solidFill>
            </a:endParaRPr>
          </a:p>
          <a:p>
            <a:pPr algn="ctr"/>
            <a:r>
              <a:rPr lang="ru-RU" sz="5400" b="1" dirty="0" smtClean="0">
                <a:solidFill>
                  <a:srgbClr val="2F307C"/>
                </a:solidFill>
              </a:rPr>
              <a:t>2011-2017</a:t>
            </a:r>
            <a:endParaRPr lang="ru-RU" sz="5400" b="1" dirty="0" smtClean="0">
              <a:solidFill>
                <a:srgbClr val="2F307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41742" y="168646"/>
            <a:ext cx="5637777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r"/>
            <a:r>
              <a:rPr lang="en-US" sz="3600" b="1" dirty="0" smtClean="0">
                <a:solidFill>
                  <a:srgbClr val="3236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www.kkm.ru</a:t>
            </a:r>
            <a:endParaRPr lang="ru-RU" sz="3600" b="1" dirty="0">
              <a:solidFill>
                <a:srgbClr val="3236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32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53887" y="154997"/>
            <a:ext cx="739833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ПАО ГАЗПРОМ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1050878"/>
            <a:ext cx="10515600" cy="46618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Инфраструктура:</a:t>
            </a:r>
          </a:p>
          <a:p>
            <a:pPr lvl="1"/>
            <a:r>
              <a:rPr lang="ru-RU" dirty="0" smtClean="0"/>
              <a:t>Управляющая компания</a:t>
            </a:r>
          </a:p>
          <a:p>
            <a:pPr lvl="1"/>
            <a:r>
              <a:rPr lang="ru-RU" dirty="0" smtClean="0"/>
              <a:t>15 обособленных подразделений по России</a:t>
            </a:r>
          </a:p>
          <a:p>
            <a:pPr lvl="1"/>
            <a:r>
              <a:rPr lang="ru-RU" dirty="0" smtClean="0"/>
              <a:t>Более 200 000 номенклатурных </a:t>
            </a:r>
            <a:r>
              <a:rPr lang="ru-RU" dirty="0" smtClean="0"/>
              <a:t>позиций ОС</a:t>
            </a:r>
            <a:endParaRPr lang="ru-RU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Задачи:</a:t>
            </a:r>
          </a:p>
          <a:p>
            <a:pPr marL="971550" lvl="1" indent="-514350">
              <a:buAutoNum type="arabicPeriod"/>
            </a:pPr>
            <a:r>
              <a:rPr lang="ru-RU" dirty="0" smtClean="0"/>
              <a:t>Сократить время на процедуру инвентаризации в локальных подразделениях </a:t>
            </a:r>
          </a:p>
          <a:p>
            <a:pPr marL="971550" lvl="1" indent="-514350">
              <a:buAutoNum type="arabicPeriod"/>
            </a:pPr>
            <a:r>
              <a:rPr lang="ru-RU" dirty="0" smtClean="0"/>
              <a:t>Консолидация данных в единую базу</a:t>
            </a:r>
          </a:p>
          <a:p>
            <a:pPr marL="971550" lvl="1" indent="-514350">
              <a:buAutoNum type="arabicPeriod"/>
            </a:pPr>
            <a:r>
              <a:rPr lang="ru-RU" dirty="0" smtClean="0"/>
              <a:t>Оптимизация скорости выгрузки/загрузки данных для инвентаризации</a:t>
            </a:r>
          </a:p>
          <a:p>
            <a:pPr marL="514350" indent="-514350"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2856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53887" y="154997"/>
            <a:ext cx="739833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ПАО ГАЗПРОМ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1050878"/>
            <a:ext cx="10970172" cy="466185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Решение: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   </a:t>
            </a:r>
            <a:r>
              <a:rPr lang="ru-RU" dirty="0" smtClean="0"/>
              <a:t>Скорость загрузки 200 000 позиций в ТСД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   </a:t>
            </a:r>
            <a:r>
              <a:rPr lang="ru-RU" dirty="0" smtClean="0"/>
              <a:t>Обмены между конфигурациями программ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D60093"/>
                </a:solidFill>
              </a:rPr>
              <a:t>СОКРАТИЛИСЬ В </a:t>
            </a:r>
            <a:r>
              <a:rPr lang="ru-RU" sz="4800" b="1" dirty="0" smtClean="0">
                <a:solidFill>
                  <a:srgbClr val="D60093"/>
                </a:solidFill>
              </a:rPr>
              <a:t>15</a:t>
            </a:r>
            <a:r>
              <a:rPr lang="ru-RU" b="1" dirty="0" smtClean="0">
                <a:solidFill>
                  <a:srgbClr val="D60093"/>
                </a:solidFill>
              </a:rPr>
              <a:t> РАЗ!</a:t>
            </a:r>
            <a:endParaRPr lang="ru-RU" b="1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7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26341" y="168644"/>
            <a:ext cx="739833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МАРКИРОВКА МЕХА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4975"/>
            <a:ext cx="12230100" cy="4486275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6165" y="3531477"/>
            <a:ext cx="4112172" cy="697664"/>
          </a:xfrm>
          <a:solidFill>
            <a:srgbClr val="D60093"/>
          </a:solidFill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КОРОБОЧНОЕ РЕШЕНИЕ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81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26341" y="168644"/>
            <a:ext cx="739833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МАРКИРОВКА МЕХА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20087" y="136139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D60093"/>
                </a:solidFill>
              </a:rPr>
              <a:t>Типовые решения </a:t>
            </a:r>
            <a:r>
              <a:rPr lang="ru-RU" dirty="0" smtClean="0"/>
              <a:t>– выигрывают все!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Клиент</a:t>
            </a:r>
            <a:r>
              <a:rPr lang="ru-RU" dirty="0" smtClean="0"/>
              <a:t> – низкая цена, не нужен штатный </a:t>
            </a:r>
            <a:r>
              <a:rPr lang="en-US" dirty="0" smtClean="0"/>
              <a:t>IT</a:t>
            </a:r>
            <a:r>
              <a:rPr lang="ru-RU" dirty="0" smtClean="0"/>
              <a:t>-эксперт, быстрый запуск.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Интегратор</a:t>
            </a:r>
            <a:r>
              <a:rPr lang="ru-RU" dirty="0" smtClean="0"/>
              <a:t> – легко разобраться менеджерам, простота внедрения, складская позиция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8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26341" y="168644"/>
            <a:ext cx="739833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МАРКИРОВКА МЕХА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568" y="1782160"/>
            <a:ext cx="3967163" cy="43377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629" y="1791685"/>
            <a:ext cx="3884064" cy="42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2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26341" y="168644"/>
            <a:ext cx="739833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МАРКИРОВКА МЕХА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20087" y="136139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Более </a:t>
            </a:r>
            <a:r>
              <a:rPr lang="ru-RU" sz="4000" b="1" dirty="0" smtClean="0">
                <a:solidFill>
                  <a:srgbClr val="D60093"/>
                </a:solidFill>
              </a:rPr>
              <a:t>500</a:t>
            </a:r>
            <a:r>
              <a:rPr lang="ru-RU" dirty="0" smtClean="0"/>
              <a:t> меховых магазинов  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В  </a:t>
            </a:r>
            <a:r>
              <a:rPr lang="ru-RU" sz="4800" b="1" dirty="0" smtClean="0">
                <a:solidFill>
                  <a:srgbClr val="D60093"/>
                </a:solidFill>
              </a:rPr>
              <a:t>49</a:t>
            </a:r>
            <a:r>
              <a:rPr lang="ru-RU" dirty="0" smtClean="0"/>
              <a:t> городах России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Круглосуточная тех поддержка </a:t>
            </a:r>
            <a:r>
              <a:rPr lang="ru-RU" sz="4800" b="1" dirty="0" smtClean="0">
                <a:solidFill>
                  <a:srgbClr val="D60093"/>
                </a:solidFill>
              </a:rPr>
              <a:t>24/7</a:t>
            </a:r>
            <a:endParaRPr lang="ru-RU" sz="4800" b="1" dirty="0">
              <a:solidFill>
                <a:srgbClr val="D60093"/>
              </a:solidFill>
            </a:endParaRPr>
          </a:p>
          <a:p>
            <a:pPr marL="0" indent="0" algn="ctr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6235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557778" y="3190104"/>
            <a:ext cx="6050043" cy="2737729"/>
          </a:xfrm>
          <a:prstGeom prst="rect">
            <a:avLst/>
          </a:prstGeom>
        </p:spPr>
        <p:txBody>
          <a:bodyPr vert="horz" lIns="90489" tIns="45243" rIns="90489" bIns="45243" rtlCol="0">
            <a:normAutofit/>
          </a:bodyPr>
          <a:lstStyle>
            <a:lvl1pPr marL="0" indent="0" algn="ctr" defTabSz="904886" rtl="0" eaLnBrk="1" latinLnBrk="0" hangingPunct="1">
              <a:lnSpc>
                <a:spcPct val="90000"/>
              </a:lnSpc>
              <a:spcBef>
                <a:spcPts val="99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44" indent="0" algn="ctr" defTabSz="904886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4886" indent="0" algn="ctr" defTabSz="904886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7331" indent="0" algn="ctr" defTabSz="904886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775" indent="0" algn="ctr" defTabSz="904886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2218" indent="0" algn="ctr" defTabSz="904886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4663" indent="0" algn="ctr" defTabSz="904886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7107" indent="0" algn="ctr" defTabSz="904886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19551" indent="0" algn="ctr" defTabSz="904886" rtl="0" eaLnBrk="1" latinLnBrk="0" hangingPunct="1">
              <a:lnSpc>
                <a:spcPct val="90000"/>
              </a:lnSpc>
              <a:spcBef>
                <a:spcPts val="49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ru-RU" sz="2800" b="1" dirty="0" smtClean="0">
                <a:solidFill>
                  <a:srgbClr val="D2007E"/>
                </a:solidFill>
              </a:rPr>
              <a:t>Ирина Хазипова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800" dirty="0" smtClean="0"/>
              <a:t>Руководитель направления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800" dirty="0" smtClean="0"/>
              <a:t>Автоматизации розничной торговли,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800" dirty="0" smtClean="0"/>
              <a:t> «Первый БИТ», г. Москва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06237" y="1624284"/>
            <a:ext cx="3135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СПАСИБО!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24049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53887" y="154997"/>
            <a:ext cx="739833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ИСТОРИЯ СОТРУДНИЧЕСТВА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727434" y="1050878"/>
            <a:ext cx="8626366" cy="46618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Более </a:t>
            </a:r>
            <a:r>
              <a:rPr lang="ru-RU" dirty="0"/>
              <a:t>4 000 успешных </a:t>
            </a:r>
            <a:r>
              <a:rPr lang="ru-RU" dirty="0" smtClean="0"/>
              <a:t>внедрений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Технические </a:t>
            </a:r>
            <a:r>
              <a:rPr lang="ru-RU" dirty="0"/>
              <a:t>эксперты в 32-х городах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Более </a:t>
            </a:r>
            <a:r>
              <a:rPr lang="ru-RU" dirty="0"/>
              <a:t>500 часов обучения тех специалистов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С </a:t>
            </a:r>
            <a:r>
              <a:rPr lang="ru-RU" dirty="0" smtClean="0"/>
              <a:t>2011 </a:t>
            </a:r>
            <a:r>
              <a:rPr lang="ru-RU" dirty="0" smtClean="0"/>
              <a:t>года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238703" y="1050878"/>
            <a:ext cx="2" cy="3899494"/>
          </a:xfrm>
          <a:prstGeom prst="straightConnector1">
            <a:avLst/>
          </a:prstGeom>
          <a:ln w="5715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2144110" y="4824247"/>
            <a:ext cx="204951" cy="189186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138850" y="3746935"/>
            <a:ext cx="204951" cy="189186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136228" y="2732684"/>
            <a:ext cx="204951" cy="189186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127029" y="1718433"/>
            <a:ext cx="204951" cy="189186"/>
          </a:xfrm>
          <a:prstGeom prst="ellipse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11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53887" y="154997"/>
            <a:ext cx="739833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UNITED COLORS OF BENETTON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6841" y="4267143"/>
            <a:ext cx="5391807" cy="2086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Мобильная переоценка товаров </a:t>
            </a:r>
          </a:p>
          <a:p>
            <a:pPr marL="0" indent="0">
              <a:buNone/>
            </a:pPr>
            <a:r>
              <a:rPr lang="ru-RU" dirty="0" smtClean="0"/>
              <a:t>2015 г.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532" y="1050878"/>
            <a:ext cx="5769687" cy="4947282"/>
          </a:xfrm>
          <a:prstGeom prst="rect">
            <a:avLst/>
          </a:prstGeom>
        </p:spPr>
      </p:pic>
      <p:pic>
        <p:nvPicPr>
          <p:cNvPr id="2050" name="Picture 2" descr="https://d353r0i7qv3gvw.cloudfront.net/69/23269/stage-desktop/642428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" t="34201" r="343" b="32389"/>
          <a:stretch/>
        </p:blipFill>
        <p:spPr bwMode="auto">
          <a:xfrm>
            <a:off x="499457" y="1806077"/>
            <a:ext cx="4340557" cy="146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91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1050878"/>
            <a:ext cx="10515600" cy="4661851"/>
          </a:xfrm>
        </p:spPr>
        <p:txBody>
          <a:bodyPr>
            <a:normAutofit/>
          </a:bodyPr>
          <a:lstStyle/>
          <a:p>
            <a:pPr>
              <a:buClr>
                <a:srgbClr val="D60093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 </a:t>
            </a:r>
            <a:r>
              <a:rPr lang="ru-RU" dirty="0" smtClean="0"/>
              <a:t>Загрузка товаров с новой ценой в ТСД</a:t>
            </a:r>
          </a:p>
          <a:p>
            <a:pPr>
              <a:buClr>
                <a:srgbClr val="D60093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 </a:t>
            </a:r>
            <a:r>
              <a:rPr lang="ru-RU" dirty="0" smtClean="0"/>
              <a:t>Проверка ценников по штрих-коду</a:t>
            </a:r>
          </a:p>
          <a:p>
            <a:pPr>
              <a:buClr>
                <a:srgbClr val="D60093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 </a:t>
            </a:r>
            <a:r>
              <a:rPr lang="ru-RU" dirty="0" smtClean="0"/>
              <a:t>Мобильная печать нового ценника с исправленной ценой</a:t>
            </a:r>
          </a:p>
          <a:p>
            <a:pPr>
              <a:buClr>
                <a:srgbClr val="D60093"/>
              </a:buClr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03307" y="3381803"/>
            <a:ext cx="3657601" cy="236106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Куртка мужская черная</a:t>
            </a:r>
          </a:p>
          <a:p>
            <a:pPr lvl="1"/>
            <a:r>
              <a:rPr lang="ru-RU" dirty="0" smtClean="0"/>
              <a:t>Арт: 123456</a:t>
            </a:r>
            <a:endParaRPr lang="ru-RU" dirty="0"/>
          </a:p>
          <a:p>
            <a:pPr lvl="1"/>
            <a:endParaRPr lang="ru-RU" dirty="0"/>
          </a:p>
          <a:p>
            <a:pPr lvl="1"/>
            <a:r>
              <a:rPr lang="ru-RU" dirty="0" smtClean="0"/>
              <a:t>ЦЕНА: 5 000 руб.</a:t>
            </a:r>
          </a:p>
          <a:p>
            <a:pPr lvl="1"/>
            <a:r>
              <a:rPr lang="ru-RU" dirty="0" smtClean="0"/>
              <a:t>СТАРАЯ ЦЕНА: 6300 руб.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r>
              <a:rPr lang="en-US" dirty="0" smtClean="0"/>
              <a:t> &lt;&lt;&lt; </a:t>
            </a:r>
            <a:r>
              <a:rPr lang="ru-RU" dirty="0" smtClean="0"/>
              <a:t>НАЗАД</a:t>
            </a:r>
            <a:r>
              <a:rPr lang="en-US" dirty="0" smtClean="0"/>
              <a:t>                     </a:t>
            </a:r>
            <a:r>
              <a:rPr lang="ru-RU" dirty="0" smtClean="0"/>
              <a:t>ПЕЧАТЬ </a:t>
            </a:r>
            <a:r>
              <a:rPr lang="en-US" dirty="0" smtClean="0"/>
              <a:t>&gt;&gt;&gt;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6015" y="3381803"/>
            <a:ext cx="3657601" cy="236106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dirty="0" smtClean="0"/>
              <a:t>Выбор параметра:</a:t>
            </a:r>
          </a:p>
          <a:p>
            <a:pPr lvl="1"/>
            <a:r>
              <a:rPr lang="ru-RU" dirty="0" smtClean="0"/>
              <a:t>Куртка мужская черная</a:t>
            </a:r>
          </a:p>
          <a:p>
            <a:pPr lvl="1"/>
            <a:endParaRPr lang="ru-RU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ru-RU" dirty="0" smtClean="0"/>
              <a:t>ЦЕНА: 5 000 руб.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ru-RU" dirty="0" smtClean="0"/>
              <a:t>СТАРАЯ ЦЕНА: 6300 руб.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r>
              <a:rPr lang="en-US" dirty="0" smtClean="0"/>
              <a:t> &lt;&lt;&lt; </a:t>
            </a:r>
            <a:r>
              <a:rPr lang="ru-RU" dirty="0" smtClean="0"/>
              <a:t>НАЗАД</a:t>
            </a:r>
            <a:r>
              <a:rPr lang="en-US" dirty="0" smtClean="0"/>
              <a:t>                     </a:t>
            </a:r>
            <a:r>
              <a:rPr lang="ru-RU" dirty="0" smtClean="0"/>
              <a:t>ПЕЧАТЬ </a:t>
            </a:r>
            <a:r>
              <a:rPr lang="en-US" dirty="0" smtClean="0"/>
              <a:t>&gt;&gt;&gt;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53887" y="154997"/>
            <a:ext cx="739833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UNITED COLORS OF BENETTON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81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71146" y="1948149"/>
            <a:ext cx="5221446" cy="24436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4"/>
            <a:r>
              <a:rPr lang="ru-RU" sz="2400" b="1" dirty="0"/>
              <a:t>Куртка мужская черная</a:t>
            </a:r>
          </a:p>
          <a:p>
            <a:pPr lvl="4"/>
            <a:r>
              <a:rPr lang="ru-RU" sz="2000" dirty="0"/>
              <a:t>Арт: </a:t>
            </a:r>
            <a:r>
              <a:rPr lang="ru-RU" sz="2000" dirty="0" smtClean="0"/>
              <a:t>123456</a:t>
            </a:r>
          </a:p>
          <a:p>
            <a:pPr lvl="4"/>
            <a:r>
              <a:rPr lang="ru-RU" sz="2000" dirty="0" smtClean="0"/>
              <a:t>Размер </a:t>
            </a:r>
            <a:r>
              <a:rPr lang="en-US" sz="2000" dirty="0" smtClean="0"/>
              <a:t>XL</a:t>
            </a:r>
            <a:endParaRPr lang="ru-RU" sz="2000" dirty="0"/>
          </a:p>
          <a:p>
            <a:pPr lvl="4"/>
            <a:endParaRPr lang="ru-RU" dirty="0"/>
          </a:p>
          <a:p>
            <a:pPr lvl="4"/>
            <a:r>
              <a:rPr lang="ru-RU" sz="2400" b="1" dirty="0"/>
              <a:t>ЦЕНА: 5 000 руб</a:t>
            </a:r>
            <a:r>
              <a:rPr lang="ru-RU" sz="2400" b="1" dirty="0" smtClean="0"/>
              <a:t>.</a:t>
            </a:r>
          </a:p>
          <a:p>
            <a:pPr lvl="4"/>
            <a:endParaRPr lang="ru-RU" dirty="0"/>
          </a:p>
          <a:p>
            <a:pPr lvl="4"/>
            <a:r>
              <a:rPr lang="ru-RU" sz="2400" b="1" dirty="0"/>
              <a:t>СТАРАЯ ЦЕНА: 6300 руб.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5454308" y="4154316"/>
            <a:ext cx="1308537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s://megaobzor.com/uploads/stories/100959/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36854" y="2787481"/>
            <a:ext cx="2114661" cy="109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regard.ru/photo/shop/2351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398" y="1661971"/>
            <a:ext cx="1954377" cy="301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53887" y="154997"/>
            <a:ext cx="739833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UNITED COLORS OF BENETTON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27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53887" y="154997"/>
            <a:ext cx="739833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RESERVED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64779" y="4267044"/>
            <a:ext cx="4332890" cy="1834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Инвентаризация в торговом зале магазина.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98" y="1995525"/>
            <a:ext cx="4043363" cy="10773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1545" y="840511"/>
            <a:ext cx="7320455" cy="544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0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53887" y="154997"/>
            <a:ext cx="739833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RESERVED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83324" y="930166"/>
            <a:ext cx="11225048" cy="478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Проблема: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Потери времени на поиск товара при </a:t>
            </a:r>
            <a:r>
              <a:rPr lang="ru-RU" sz="2400" dirty="0" smtClean="0"/>
              <a:t>инвентаризации </a:t>
            </a:r>
            <a:r>
              <a:rPr lang="ru-RU" sz="2400" dirty="0"/>
              <a:t>(покупатели хаотично перемещают товар по магазину во время примерок).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Решение:</a:t>
            </a:r>
          </a:p>
          <a:p>
            <a:pPr marL="0" indent="0">
              <a:buNone/>
            </a:pPr>
            <a:r>
              <a:rPr lang="ru-RU" sz="2400" dirty="0" smtClean="0"/>
              <a:t>Подсказки при сканировании </a:t>
            </a:r>
            <a:r>
              <a:rPr lang="ru-RU" sz="2400" dirty="0" smtClean="0"/>
              <a:t>товара (просмотр расхождений)</a:t>
            </a:r>
            <a:endParaRPr lang="ru-RU" sz="24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15360" y="3748979"/>
            <a:ext cx="3657601" cy="236106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Брюки мужские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NEVADA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Размер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XL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Арт: 2074579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68301" y="3748979"/>
            <a:ext cx="3657601" cy="236106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ПЛАН: 5 шт.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ФАКТ: 3 шт.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&lt;&lt;&lt;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НАЗАД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ДАЛЕЕ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&gt;&gt;&gt;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3009" y="4366540"/>
            <a:ext cx="1662752" cy="562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ПОДТВЕРДИТЬ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18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53887" y="154997"/>
            <a:ext cx="739833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RESERVED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38245" y="1082813"/>
            <a:ext cx="11413979" cy="3523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</a:t>
            </a:r>
            <a:r>
              <a:rPr lang="ru-RU" dirty="0" smtClean="0"/>
              <a:t>аркировка сборной упаковки и ее детализация на ТСД</a:t>
            </a:r>
          </a:p>
          <a:p>
            <a:pPr marL="0" indent="0">
              <a:buNone/>
            </a:pPr>
            <a:r>
              <a:rPr lang="ru-RU" dirty="0" smtClean="0"/>
              <a:t>(упаковочный лист)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" name="Picture 6" descr="http://jewelryco.ru/image/cache/data/predoplata-dostavki-600x6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" t="3212" r="5233" b="7387"/>
          <a:stretch/>
        </p:blipFill>
        <p:spPr bwMode="auto">
          <a:xfrm>
            <a:off x="1623849" y="2711420"/>
            <a:ext cx="3231931" cy="32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6455852" y="2522483"/>
            <a:ext cx="3996299" cy="2365532"/>
          </a:xfrm>
          <a:prstGeom prst="wedgeRectCallout">
            <a:avLst>
              <a:gd name="adj1" fmla="val -74091"/>
              <a:gd name="adj2" fmla="val 85826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Товар № 1 ……… 5 шт.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Товар № 2 ……….3 шт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Товар № 3 ……. 10 шт.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&lt;&lt;&lt; </a:t>
            </a: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НАЗАД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</a:t>
            </a: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ДАЛЕЕ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&gt;&gt;&gt;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68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53887" y="154997"/>
            <a:ext cx="739833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ПАО ГАЗПРОМ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4617" y="3872906"/>
            <a:ext cx="4853152" cy="2701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Глобальная инвентаризация основных средств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17484" b="13744"/>
          <a:stretch/>
        </p:blipFill>
        <p:spPr>
          <a:xfrm>
            <a:off x="284617" y="1077906"/>
            <a:ext cx="4078368" cy="2017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5171"/>
          <a:stretch/>
        </p:blipFill>
        <p:spPr>
          <a:xfrm>
            <a:off x="5265683" y="785274"/>
            <a:ext cx="6926317" cy="550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4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447</Words>
  <Application>Microsoft Office PowerPoint</Application>
  <PresentationFormat>Широкоэкранный</PresentationFormat>
  <Paragraphs>131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Ольга Голомидова</dc:creator>
  <cp:lastModifiedBy>Ирина Хазипова</cp:lastModifiedBy>
  <cp:revision>109</cp:revision>
  <dcterms:created xsi:type="dcterms:W3CDTF">2015-04-23T06:47:59Z</dcterms:created>
  <dcterms:modified xsi:type="dcterms:W3CDTF">2017-04-21T11:47:03Z</dcterms:modified>
</cp:coreProperties>
</file>